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60" r:id="rId5"/>
    <p:sldId id="261" r:id="rId6"/>
    <p:sldId id="262" r:id="rId7"/>
    <p:sldId id="263" r:id="rId8"/>
    <p:sldId id="265" r:id="rId9"/>
    <p:sldId id="266"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666638A2-DAD3-4973-974C-811B6B4C89A1}" type="datetimeFigureOut">
              <a:rPr lang="ru-RU" smtClean="0"/>
              <a:t>14.11.2016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45D1F4B-698F-4F20-B5FE-53C619A252EF}"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666638A2-DAD3-4973-974C-811B6B4C89A1}" type="datetimeFigureOut">
              <a:rPr lang="ru-RU" smtClean="0"/>
              <a:t>14.11.2016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45D1F4B-698F-4F20-B5FE-53C619A252EF}"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66638A2-DAD3-4973-974C-811B6B4C89A1}" type="datetimeFigureOut">
              <a:rPr lang="ru-RU" smtClean="0"/>
              <a:t>14.11.2016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45D1F4B-698F-4F20-B5FE-53C619A252EF}" type="slidenum">
              <a:rPr lang="ru-RU" smtClean="0"/>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666638A2-DAD3-4973-974C-811B6B4C89A1}" type="datetimeFigureOut">
              <a:rPr lang="ru-RU" smtClean="0"/>
              <a:t>14.11.2016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45D1F4B-698F-4F20-B5FE-53C619A252EF}" type="slidenum">
              <a:rPr lang="ru-RU" smtClean="0"/>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66638A2-DAD3-4973-974C-811B6B4C89A1}" type="datetimeFigureOut">
              <a:rPr lang="ru-RU" smtClean="0"/>
              <a:t>14.11.2016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45D1F4B-698F-4F20-B5FE-53C619A252EF}"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666638A2-DAD3-4973-974C-811B6B4C89A1}" type="datetimeFigureOut">
              <a:rPr lang="ru-RU" smtClean="0"/>
              <a:t>14.11.2016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45D1F4B-698F-4F20-B5FE-53C619A252EF}" type="slidenum">
              <a:rPr lang="ru-RU" smtClean="0"/>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666638A2-DAD3-4973-974C-811B6B4C89A1}" type="datetimeFigureOut">
              <a:rPr lang="ru-RU" smtClean="0"/>
              <a:t>14.11.2016</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A45D1F4B-698F-4F20-B5FE-53C619A252EF}"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666638A2-DAD3-4973-974C-811B6B4C89A1}" type="datetimeFigureOut">
              <a:rPr lang="ru-RU" smtClean="0"/>
              <a:t>14.11.2016</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A45D1F4B-698F-4F20-B5FE-53C619A252EF}"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666638A2-DAD3-4973-974C-811B6B4C89A1}" type="datetimeFigureOut">
              <a:rPr lang="ru-RU" smtClean="0"/>
              <a:t>14.11.2016</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A45D1F4B-698F-4F20-B5FE-53C619A252EF}"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666638A2-DAD3-4973-974C-811B6B4C89A1}" type="datetimeFigureOut">
              <a:rPr lang="ru-RU" smtClean="0"/>
              <a:t>14.11.2016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45D1F4B-698F-4F20-B5FE-53C619A252EF}" type="slidenum">
              <a:rPr lang="ru-RU" smtClean="0"/>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666638A2-DAD3-4973-974C-811B6B4C89A1}" type="datetimeFigureOut">
              <a:rPr lang="ru-RU" smtClean="0"/>
              <a:t>14.11.2016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45D1F4B-698F-4F20-B5FE-53C619A252EF}" type="slidenum">
              <a:rPr lang="ru-RU" smtClean="0"/>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666638A2-DAD3-4973-974C-811B6B4C89A1}" type="datetimeFigureOut">
              <a:rPr lang="ru-RU" smtClean="0"/>
              <a:t>14.11.2016</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A45D1F4B-698F-4F20-B5FE-53C619A252EF}" type="slidenum">
              <a:rPr lang="ru-RU" smtClean="0"/>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sz="2000" dirty="0" smtClean="0"/>
              <a:t>Муниципальное дошкольное образовательное бюджетное учреждение «Центр развития ребенка – детский сад №28 «Фламинго»</a:t>
            </a:r>
            <a:br>
              <a:rPr lang="ru-RU" sz="2000" dirty="0" smtClean="0"/>
            </a:br>
            <a:r>
              <a:rPr lang="ru-RU" sz="2000" dirty="0" smtClean="0"/>
              <a:t> Арсеньевского городского округа</a:t>
            </a:r>
            <a:br>
              <a:rPr lang="ru-RU" sz="2000" dirty="0" smtClean="0"/>
            </a:br>
            <a:r>
              <a:rPr lang="ru-RU" dirty="0" smtClean="0"/>
              <a:t>Технологии и методики, используемые на музыкальных занятиях</a:t>
            </a:r>
            <a:endParaRPr lang="ru-RU" dirty="0"/>
          </a:p>
        </p:txBody>
      </p:sp>
      <p:sp>
        <p:nvSpPr>
          <p:cNvPr id="3" name="Подзаголовок 2"/>
          <p:cNvSpPr>
            <a:spLocks noGrp="1"/>
          </p:cNvSpPr>
          <p:nvPr>
            <p:ph type="subTitle" idx="1"/>
          </p:nvPr>
        </p:nvSpPr>
        <p:spPr>
          <a:xfrm>
            <a:off x="2555776" y="4077072"/>
            <a:ext cx="6400800" cy="1473200"/>
          </a:xfrm>
        </p:spPr>
        <p:txBody>
          <a:bodyPr>
            <a:normAutofit lnSpcReduction="10000"/>
          </a:bodyPr>
          <a:lstStyle/>
          <a:p>
            <a:r>
              <a:rPr lang="ru-RU" dirty="0" smtClean="0"/>
              <a:t>Подготовила: музыкальный руководитель </a:t>
            </a:r>
          </a:p>
          <a:p>
            <a:r>
              <a:rPr lang="ru-RU" dirty="0" smtClean="0"/>
              <a:t>МДОБУ ЦРР д/с №28 «Фламинго»</a:t>
            </a:r>
          </a:p>
          <a:p>
            <a:r>
              <a:rPr lang="ru-RU" dirty="0" smtClean="0"/>
              <a:t> Куликова Юлия Владимировна, </a:t>
            </a:r>
          </a:p>
          <a:p>
            <a:r>
              <a:rPr lang="ru-RU" dirty="0" smtClean="0"/>
              <a:t>специалист первой квалификационной категории</a:t>
            </a:r>
            <a:endParaRPr lang="ru-RU" dirty="0"/>
          </a:p>
        </p:txBody>
      </p:sp>
    </p:spTree>
    <p:extLst>
      <p:ext uri="{BB962C8B-B14F-4D97-AF65-F5344CB8AC3E}">
        <p14:creationId xmlns:p14="http://schemas.microsoft.com/office/powerpoint/2010/main" val="37053814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92500" lnSpcReduction="20000"/>
          </a:bodyPr>
          <a:lstStyle/>
          <a:p>
            <a:pPr marL="0" indent="0">
              <a:buNone/>
            </a:pPr>
            <a:r>
              <a:rPr lang="ru-RU" sz="2200" dirty="0" smtClean="0"/>
              <a:t>	</a:t>
            </a:r>
            <a:r>
              <a:rPr lang="ru-RU" sz="2200" dirty="0" smtClean="0">
                <a:latin typeface="Times New Roman" pitchFamily="18" charset="0"/>
                <a:cs typeface="Times New Roman" pitchFamily="18" charset="0"/>
              </a:rPr>
              <a:t>Основная </a:t>
            </a:r>
            <a:r>
              <a:rPr lang="ru-RU" sz="2200" dirty="0">
                <a:latin typeface="Times New Roman" pitchFamily="18" charset="0"/>
                <a:cs typeface="Times New Roman" pitchFamily="18" charset="0"/>
              </a:rPr>
              <a:t>и очень ответственная задача </a:t>
            </a:r>
            <a:r>
              <a:rPr lang="ru-RU" sz="2200" dirty="0" smtClean="0">
                <a:latin typeface="Times New Roman" pitchFamily="18" charset="0"/>
                <a:cs typeface="Times New Roman" pitchFamily="18" charset="0"/>
              </a:rPr>
              <a:t>ДОУ </a:t>
            </a:r>
            <a:r>
              <a:rPr lang="ru-RU" sz="2200" dirty="0">
                <a:latin typeface="Times New Roman" pitchFamily="18" charset="0"/>
                <a:cs typeface="Times New Roman" pitchFamily="18" charset="0"/>
              </a:rPr>
              <a:t>— раскрыть индивидуальность ребенка, помочь ей проявиться, развиться, устояться, обрести избирательность и устойчивость к социальным воздействиям. Раскрытие индивидуальности каждого ребенка в процессе </a:t>
            </a:r>
            <a:r>
              <a:rPr lang="ru-RU" sz="2200" dirty="0" smtClean="0">
                <a:latin typeface="Times New Roman" pitchFamily="18" charset="0"/>
                <a:cs typeface="Times New Roman" pitchFamily="18" charset="0"/>
              </a:rPr>
              <a:t>обучения и воспитания </a:t>
            </a:r>
            <a:r>
              <a:rPr lang="ru-RU" sz="2200" dirty="0">
                <a:latin typeface="Times New Roman" pitchFamily="18" charset="0"/>
                <a:cs typeface="Times New Roman" pitchFamily="18" charset="0"/>
              </a:rPr>
              <a:t>обеспечивает построение личностно-ориентированного </a:t>
            </a:r>
            <a:r>
              <a:rPr lang="ru-RU" sz="2200" dirty="0" smtClean="0">
                <a:latin typeface="Times New Roman" pitchFamily="18" charset="0"/>
                <a:cs typeface="Times New Roman" pitchFamily="18" charset="0"/>
              </a:rPr>
              <a:t>подхода в современных условиях. </a:t>
            </a:r>
            <a:endParaRPr lang="ru-RU" sz="2200" dirty="0">
              <a:latin typeface="Times New Roman" pitchFamily="18" charset="0"/>
              <a:cs typeface="Times New Roman" pitchFamily="18" charset="0"/>
            </a:endParaRPr>
          </a:p>
          <a:p>
            <a:pPr marL="0" indent="0">
              <a:buNone/>
            </a:pPr>
            <a:r>
              <a:rPr lang="ru-RU" sz="2200" dirty="0" smtClean="0">
                <a:latin typeface="Times New Roman" pitchFamily="18" charset="0"/>
                <a:cs typeface="Times New Roman" pitchFamily="18" charset="0"/>
              </a:rPr>
              <a:t>	</a:t>
            </a:r>
            <a:r>
              <a:rPr lang="ru-RU" sz="2200" dirty="0">
                <a:latin typeface="Times New Roman" pitchFamily="18" charset="0"/>
                <a:cs typeface="Times New Roman" pitchFamily="18" charset="0"/>
              </a:rPr>
              <a:t> </a:t>
            </a:r>
            <a:r>
              <a:rPr lang="ru-RU" sz="2200" u="sng" dirty="0" smtClean="0">
                <a:latin typeface="Times New Roman" pitchFamily="18" charset="0"/>
                <a:cs typeface="Times New Roman" pitchFamily="18" charset="0"/>
              </a:rPr>
              <a:t>Личностно-ориентированное </a:t>
            </a:r>
            <a:r>
              <a:rPr lang="ru-RU" sz="2200" u="sng" dirty="0">
                <a:latin typeface="Times New Roman" pitchFamily="18" charset="0"/>
                <a:cs typeface="Times New Roman" pitchFamily="18" charset="0"/>
              </a:rPr>
              <a:t>воспитание</a:t>
            </a:r>
            <a:r>
              <a:rPr lang="ru-RU" sz="2200" dirty="0">
                <a:latin typeface="Times New Roman" pitchFamily="18" charset="0"/>
                <a:cs typeface="Times New Roman" pitchFamily="18" charset="0"/>
              </a:rPr>
              <a:t> – это организация воспитательного процесса на основе глубокого уважения к личности ребенка, учете особенностей его индивидуального развития, отношения к нему как к сознательному, полноправному участнику воспитательного процесса.</a:t>
            </a:r>
          </a:p>
          <a:p>
            <a:endParaRPr lang="ru-RU" dirty="0"/>
          </a:p>
        </p:txBody>
      </p:sp>
      <p:sp>
        <p:nvSpPr>
          <p:cNvPr id="2" name="Заголовок 1"/>
          <p:cNvSpPr>
            <a:spLocks noGrp="1"/>
          </p:cNvSpPr>
          <p:nvPr>
            <p:ph type="title"/>
          </p:nvPr>
        </p:nvSpPr>
        <p:spPr>
          <a:xfrm>
            <a:off x="395536" y="476672"/>
            <a:ext cx="8291264" cy="1474424"/>
          </a:xfrm>
        </p:spPr>
        <p:txBody>
          <a:bodyPr>
            <a:normAutofit fontScale="90000"/>
          </a:bodyPr>
          <a:lstStyle/>
          <a:p>
            <a:pPr lvl="0"/>
            <a:r>
              <a:rPr lang="ru-RU" b="1" dirty="0"/>
              <a:t>Личностно – </a:t>
            </a:r>
            <a:r>
              <a:rPr lang="ru-RU" b="1" dirty="0" smtClean="0"/>
              <a:t>ориентированные</a:t>
            </a:r>
            <a:br>
              <a:rPr lang="ru-RU" b="1" dirty="0" smtClean="0"/>
            </a:br>
            <a:r>
              <a:rPr lang="ru-RU" b="1" dirty="0" smtClean="0"/>
              <a:t>технологии </a:t>
            </a:r>
            <a:r>
              <a:rPr lang="ru-RU" dirty="0"/>
              <a:t/>
            </a:r>
            <a:br>
              <a:rPr lang="ru-RU" dirty="0"/>
            </a:br>
            <a:endParaRPr lang="ru-RU" dirty="0"/>
          </a:p>
        </p:txBody>
      </p:sp>
    </p:spTree>
    <p:extLst>
      <p:ext uri="{BB962C8B-B14F-4D97-AF65-F5344CB8AC3E}">
        <p14:creationId xmlns:p14="http://schemas.microsoft.com/office/powerpoint/2010/main" val="26903653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700808"/>
            <a:ext cx="7408333" cy="4425355"/>
          </a:xfrm>
        </p:spPr>
        <p:txBody>
          <a:bodyPr>
            <a:normAutofit/>
          </a:bodyPr>
          <a:lstStyle/>
          <a:p>
            <a:pPr marL="0" indent="0" algn="just">
              <a:buNone/>
            </a:pPr>
            <a:r>
              <a:rPr lang="ru-RU" sz="2000" dirty="0" smtClean="0">
                <a:latin typeface="Times New Roman" pitchFamily="18" charset="0"/>
                <a:cs typeface="Times New Roman" pitchFamily="18" charset="0"/>
              </a:rPr>
              <a:t>	У </a:t>
            </a:r>
            <a:r>
              <a:rPr lang="ru-RU" sz="2000" dirty="0">
                <a:latin typeface="Times New Roman" pitchFamily="18" charset="0"/>
                <a:cs typeface="Times New Roman" pitchFamily="18" charset="0"/>
              </a:rPr>
              <a:t>детей дошкольного возраста преобладает наглядно – образное мышление. Главным принципом при организации деятельности детей этого возраста является принцип наглядности. Использование разнообразного иллюстративного материала, как статичного, так и динамического позволяет </a:t>
            </a:r>
            <a:r>
              <a:rPr lang="ru-RU" sz="2000" dirty="0" smtClean="0">
                <a:latin typeface="Times New Roman" pitchFamily="18" charset="0"/>
                <a:cs typeface="Times New Roman" pitchFamily="18" charset="0"/>
              </a:rPr>
              <a:t>быстрее </a:t>
            </a:r>
            <a:r>
              <a:rPr lang="ru-RU" sz="2000" dirty="0">
                <a:latin typeface="Times New Roman" pitchFamily="18" charset="0"/>
                <a:cs typeface="Times New Roman" pitchFamily="18" charset="0"/>
              </a:rPr>
              <a:t>достичь намеченной цели во время непосредственной образовательной деятельности и совместной деятельности с детьми. Использование </a:t>
            </a:r>
            <a:r>
              <a:rPr lang="ru-RU" sz="2000" dirty="0" err="1">
                <a:latin typeface="Times New Roman" pitchFamily="18" charset="0"/>
                <a:cs typeface="Times New Roman" pitchFamily="18" charset="0"/>
              </a:rPr>
              <a:t>Internet</a:t>
            </a:r>
            <a:r>
              <a:rPr lang="ru-RU" sz="2000" dirty="0">
                <a:latin typeface="Times New Roman" pitchFamily="18" charset="0"/>
                <a:cs typeface="Times New Roman" pitchFamily="18" charset="0"/>
              </a:rPr>
              <a:t> – ресурсов позволяет сделать образовательный процесс информационно емким, зрелищным и комфортным.</a:t>
            </a:r>
            <a:endParaRPr lang="ru-RU" sz="2000" dirty="0">
              <a:latin typeface="Times New Roman" pitchFamily="18" charset="0"/>
              <a:cs typeface="Times New Roman" pitchFamily="18" charset="0"/>
            </a:endParaRPr>
          </a:p>
        </p:txBody>
      </p:sp>
      <p:sp>
        <p:nvSpPr>
          <p:cNvPr id="3" name="Заголовок 2"/>
          <p:cNvSpPr>
            <a:spLocks noGrp="1"/>
          </p:cNvSpPr>
          <p:nvPr>
            <p:ph type="title"/>
          </p:nvPr>
        </p:nvSpPr>
        <p:spPr/>
        <p:txBody>
          <a:bodyPr/>
          <a:lstStyle/>
          <a:p>
            <a:r>
              <a:rPr lang="ru-RU" dirty="0" smtClean="0"/>
              <a:t>ИКТ - технологии</a:t>
            </a:r>
            <a:endParaRPr lang="ru-RU" dirty="0"/>
          </a:p>
        </p:txBody>
      </p:sp>
    </p:spTree>
    <p:extLst>
      <p:ext uri="{BB962C8B-B14F-4D97-AF65-F5344CB8AC3E}">
        <p14:creationId xmlns:p14="http://schemas.microsoft.com/office/powerpoint/2010/main" val="33457956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27584" y="1628800"/>
            <a:ext cx="7632848" cy="4392488"/>
          </a:xfrm>
        </p:spPr>
        <p:txBody>
          <a:bodyPr>
            <a:normAutofit/>
          </a:bodyPr>
          <a:lstStyle/>
          <a:p>
            <a:pPr marL="0" indent="0" algn="just">
              <a:buNone/>
            </a:pPr>
            <a:r>
              <a:rPr lang="ru-RU" dirty="0" smtClean="0">
                <a:latin typeface="Times New Roman" pitchFamily="18" charset="0"/>
                <a:cs typeface="Times New Roman" pitchFamily="18" charset="0"/>
              </a:rPr>
              <a:t>	Система </a:t>
            </a:r>
            <a:r>
              <a:rPr lang="ru-RU" dirty="0">
                <a:latin typeface="Times New Roman" pitchFamily="18" charset="0"/>
                <a:cs typeface="Times New Roman" pitchFamily="18" charset="0"/>
              </a:rPr>
              <a:t>музыкально-оздоровительной работы предполагает использование на каждом музыкальном занятии </a:t>
            </a:r>
            <a:r>
              <a:rPr lang="ru-RU" b="1" dirty="0">
                <a:latin typeface="Times New Roman" pitchFamily="18" charset="0"/>
                <a:cs typeface="Times New Roman" pitchFamily="18" charset="0"/>
              </a:rPr>
              <a:t>следующих </a:t>
            </a:r>
            <a:r>
              <a:rPr lang="ru-RU" b="1" dirty="0" err="1">
                <a:latin typeface="Times New Roman" pitchFamily="18" charset="0"/>
                <a:cs typeface="Times New Roman" pitchFamily="18" charset="0"/>
              </a:rPr>
              <a:t>здоровьесберегающих</a:t>
            </a:r>
            <a:r>
              <a:rPr lang="ru-RU" b="1" dirty="0">
                <a:latin typeface="Times New Roman" pitchFamily="18" charset="0"/>
                <a:cs typeface="Times New Roman" pitchFamily="18" charset="0"/>
              </a:rPr>
              <a:t> технологий</a:t>
            </a:r>
            <a:r>
              <a:rPr lang="ru-RU" dirty="0">
                <a:latin typeface="Times New Roman" pitchFamily="18" charset="0"/>
                <a:cs typeface="Times New Roman" pitchFamily="18" charset="0"/>
              </a:rPr>
              <a:t>:</a:t>
            </a:r>
          </a:p>
          <a:p>
            <a:pPr algn="just"/>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П</a:t>
            </a:r>
            <a:r>
              <a:rPr lang="ru-RU" dirty="0" smtClean="0">
                <a:latin typeface="Times New Roman" pitchFamily="18" charset="0"/>
                <a:cs typeface="Times New Roman" pitchFamily="18" charset="0"/>
              </a:rPr>
              <a:t>есенки-</a:t>
            </a:r>
            <a:r>
              <a:rPr lang="ru-RU" dirty="0" err="1" smtClean="0">
                <a:latin typeface="Times New Roman" pitchFamily="18" charset="0"/>
                <a:cs typeface="Times New Roman" pitchFamily="18" charset="0"/>
              </a:rPr>
              <a:t>распевки</a:t>
            </a:r>
            <a:r>
              <a:rPr lang="ru-RU" dirty="0">
                <a:latin typeface="Times New Roman" pitchFamily="18" charset="0"/>
                <a:cs typeface="Times New Roman" pitchFamily="18" charset="0"/>
              </a:rPr>
              <a:t>;</a:t>
            </a:r>
          </a:p>
          <a:p>
            <a:pPr algn="just"/>
            <a:r>
              <a:rPr lang="ru-RU" dirty="0">
                <a:latin typeface="Times New Roman" pitchFamily="18" charset="0"/>
                <a:cs typeface="Times New Roman" pitchFamily="18" charset="0"/>
              </a:rPr>
              <a:t>Дыхательная гимнастика;</a:t>
            </a:r>
          </a:p>
          <a:p>
            <a:pPr algn="just"/>
            <a:r>
              <a:rPr lang="ru-RU" dirty="0" smtClean="0">
                <a:latin typeface="Times New Roman" pitchFamily="18" charset="0"/>
                <a:cs typeface="Times New Roman" pitchFamily="18" charset="0"/>
              </a:rPr>
              <a:t>Игровой </a:t>
            </a:r>
            <a:r>
              <a:rPr lang="ru-RU" dirty="0">
                <a:latin typeface="Times New Roman" pitchFamily="18" charset="0"/>
                <a:cs typeface="Times New Roman" pitchFamily="18" charset="0"/>
              </a:rPr>
              <a:t>массаж;</a:t>
            </a:r>
          </a:p>
          <a:p>
            <a:pPr algn="just"/>
            <a:r>
              <a:rPr lang="ru-RU" dirty="0">
                <a:latin typeface="Times New Roman" pitchFamily="18" charset="0"/>
                <a:cs typeface="Times New Roman" pitchFamily="18" charset="0"/>
              </a:rPr>
              <a:t>Пальчиковые игры;</a:t>
            </a:r>
          </a:p>
          <a:p>
            <a:pPr algn="just"/>
            <a:r>
              <a:rPr lang="ru-RU" dirty="0" smtClean="0">
                <a:latin typeface="Times New Roman" pitchFamily="18" charset="0"/>
                <a:cs typeface="Times New Roman" pitchFamily="18" charset="0"/>
              </a:rPr>
              <a:t>Музыкотерапия</a:t>
            </a:r>
            <a:r>
              <a:rPr lang="ru-RU" dirty="0">
                <a:latin typeface="Times New Roman" pitchFamily="18" charset="0"/>
                <a:cs typeface="Times New Roman" pitchFamily="18" charset="0"/>
              </a:rPr>
              <a:t>.</a:t>
            </a:r>
          </a:p>
          <a:p>
            <a:endParaRPr lang="ru-RU" dirty="0"/>
          </a:p>
        </p:txBody>
      </p:sp>
      <p:sp>
        <p:nvSpPr>
          <p:cNvPr id="3" name="Заголовок 2"/>
          <p:cNvSpPr>
            <a:spLocks noGrp="1"/>
          </p:cNvSpPr>
          <p:nvPr>
            <p:ph type="title"/>
          </p:nvPr>
        </p:nvSpPr>
        <p:spPr/>
        <p:txBody>
          <a:bodyPr>
            <a:normAutofit fontScale="90000"/>
          </a:bodyPr>
          <a:lstStyle/>
          <a:p>
            <a:r>
              <a:rPr lang="ru-RU" dirty="0" smtClean="0"/>
              <a:t>Здоровьесберегающие технологии</a:t>
            </a:r>
            <a:endParaRPr lang="ru-RU" dirty="0"/>
          </a:p>
        </p:txBody>
      </p:sp>
    </p:spTree>
    <p:extLst>
      <p:ext uri="{BB962C8B-B14F-4D97-AF65-F5344CB8AC3E}">
        <p14:creationId xmlns:p14="http://schemas.microsoft.com/office/powerpoint/2010/main" val="448575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27583" y="1484784"/>
            <a:ext cx="7452817" cy="4641379"/>
          </a:xfrm>
        </p:spPr>
        <p:txBody>
          <a:bodyPr>
            <a:normAutofit fontScale="25000" lnSpcReduction="20000"/>
          </a:bodyPr>
          <a:lstStyle/>
          <a:p>
            <a:pPr marL="0" indent="0" algn="just">
              <a:buNone/>
            </a:pPr>
            <a:r>
              <a:rPr lang="ru-RU" sz="8000" dirty="0" smtClean="0">
                <a:latin typeface="Times New Roman" pitchFamily="18" charset="0"/>
                <a:cs typeface="Times New Roman" pitchFamily="18" charset="0"/>
              </a:rPr>
              <a:t>	Дошкольный </a:t>
            </a:r>
            <a:r>
              <a:rPr lang="ru-RU" sz="8000" dirty="0">
                <a:latin typeface="Times New Roman" pitchFamily="18" charset="0"/>
                <a:cs typeface="Times New Roman" pitchFamily="18" charset="0"/>
              </a:rPr>
              <a:t>возраст чрезвычайно важен для развития музыкально-сенсорных способностей ребенка. Развитие у каждого ребенка этих способностей должно быть постоянно в поле зрения у воспитателя, музыкального руководителя, осуществляться различными методами и средствами, в том числе с помощью музыкально-дидактических пособий и игр</a:t>
            </a:r>
            <a:r>
              <a:rPr lang="ru-RU" sz="8000" dirty="0" smtClean="0">
                <a:latin typeface="Times New Roman" pitchFamily="18" charset="0"/>
                <a:cs typeface="Times New Roman" pitchFamily="18" charset="0"/>
              </a:rPr>
              <a:t>.</a:t>
            </a:r>
            <a:r>
              <a:rPr lang="ru-RU" sz="8000" dirty="0">
                <a:latin typeface="Times New Roman" pitchFamily="18" charset="0"/>
                <a:cs typeface="Times New Roman" pitchFamily="18" charset="0"/>
              </a:rPr>
              <a:t/>
            </a:r>
            <a:br>
              <a:rPr lang="ru-RU" sz="8000" dirty="0">
                <a:latin typeface="Times New Roman" pitchFamily="18" charset="0"/>
                <a:cs typeface="Times New Roman" pitchFamily="18" charset="0"/>
              </a:rPr>
            </a:br>
            <a:r>
              <a:rPr lang="ru-RU" sz="8000" dirty="0">
                <a:latin typeface="Times New Roman" pitchFamily="18" charset="0"/>
                <a:cs typeface="Times New Roman" pitchFamily="18" charset="0"/>
              </a:rPr>
              <a:t> Музыкально-дидактические игры – важное </a:t>
            </a:r>
            <a:r>
              <a:rPr lang="ru-RU" sz="8000" dirty="0">
                <a:latin typeface="Times New Roman" pitchFamily="18" charset="0"/>
                <a:cs typeface="Times New Roman" pitchFamily="18" charset="0"/>
              </a:rPr>
              <a:t/>
            </a:r>
            <a:br>
              <a:rPr lang="ru-RU" sz="8000" dirty="0">
                <a:latin typeface="Times New Roman" pitchFamily="18" charset="0"/>
                <a:cs typeface="Times New Roman" pitchFamily="18" charset="0"/>
              </a:rPr>
            </a:br>
            <a:r>
              <a:rPr lang="ru-RU" sz="8000" dirty="0" smtClean="0">
                <a:latin typeface="Times New Roman" pitchFamily="18" charset="0"/>
                <a:cs typeface="Times New Roman" pitchFamily="18" charset="0"/>
              </a:rPr>
              <a:t> </a:t>
            </a:r>
            <a:r>
              <a:rPr lang="ru-RU" sz="8000" dirty="0">
                <a:latin typeface="Times New Roman" pitchFamily="18" charset="0"/>
                <a:cs typeface="Times New Roman" pitchFamily="18" charset="0"/>
              </a:rPr>
              <a:t>средство развития музыкальных способностей </a:t>
            </a:r>
            <a:r>
              <a:rPr lang="ru-RU" sz="8000" dirty="0" smtClean="0">
                <a:latin typeface="Times New Roman" pitchFamily="18" charset="0"/>
                <a:cs typeface="Times New Roman" pitchFamily="18" charset="0"/>
              </a:rPr>
              <a:t>дошкольников.</a:t>
            </a:r>
          </a:p>
          <a:p>
            <a:pPr marL="0" indent="0">
              <a:buNone/>
            </a:pPr>
            <a:r>
              <a:rPr lang="ru-RU" sz="8000" b="1" dirty="0" smtClean="0">
                <a:latin typeface="Times New Roman" pitchFamily="18" charset="0"/>
                <a:cs typeface="Times New Roman" pitchFamily="18" charset="0"/>
              </a:rPr>
              <a:t>Цель</a:t>
            </a:r>
            <a:r>
              <a:rPr lang="ru-RU" sz="8000" b="1" dirty="0">
                <a:latin typeface="Times New Roman" pitchFamily="18" charset="0"/>
                <a:cs typeface="Times New Roman" pitchFamily="18" charset="0"/>
              </a:rPr>
              <a:t>:</a:t>
            </a:r>
            <a:r>
              <a:rPr lang="ru-RU" sz="8000" dirty="0">
                <a:latin typeface="Times New Roman" pitchFamily="18" charset="0"/>
                <a:cs typeface="Times New Roman" pitchFamily="18" charset="0"/>
              </a:rPr>
              <a:t> </a:t>
            </a:r>
            <a:br>
              <a:rPr lang="ru-RU" sz="8000" dirty="0">
                <a:latin typeface="Times New Roman" pitchFamily="18" charset="0"/>
                <a:cs typeface="Times New Roman" pitchFamily="18" charset="0"/>
              </a:rPr>
            </a:br>
            <a:r>
              <a:rPr lang="ru-RU" sz="8000" dirty="0" smtClean="0">
                <a:latin typeface="Times New Roman" pitchFamily="18" charset="0"/>
                <a:cs typeface="Times New Roman" pitchFamily="18" charset="0"/>
              </a:rPr>
              <a:t>	Формирование </a:t>
            </a:r>
            <a:r>
              <a:rPr lang="ru-RU" sz="8000" dirty="0">
                <a:latin typeface="Times New Roman" pitchFamily="18" charset="0"/>
                <a:cs typeface="Times New Roman" pitchFamily="18" charset="0"/>
              </a:rPr>
              <a:t>у детей музыкальных способностей в доступной игровой форме - посредством музыкально - дидактических пособий и игр. </a:t>
            </a:r>
            <a:br>
              <a:rPr lang="ru-RU" sz="8000" dirty="0">
                <a:latin typeface="Times New Roman" pitchFamily="18" charset="0"/>
                <a:cs typeface="Times New Roman" pitchFamily="18" charset="0"/>
              </a:rPr>
            </a:br>
            <a:r>
              <a:rPr lang="ru-RU" sz="8000" dirty="0" smtClean="0">
                <a:latin typeface="Times New Roman" pitchFamily="18" charset="0"/>
                <a:cs typeface="Times New Roman" pitchFamily="18" charset="0"/>
              </a:rPr>
              <a:t>   	Использование </a:t>
            </a:r>
            <a:r>
              <a:rPr lang="ru-RU" sz="8000" dirty="0">
                <a:latin typeface="Times New Roman" pitchFamily="18" charset="0"/>
                <a:cs typeface="Times New Roman" pitchFamily="18" charset="0"/>
              </a:rPr>
              <a:t>в играх всех видов музыкальной деятельности : </a:t>
            </a:r>
            <a:r>
              <a:rPr lang="ru-RU" sz="8000" dirty="0" smtClean="0">
                <a:latin typeface="Times New Roman" pitchFamily="18" charset="0"/>
                <a:cs typeface="Times New Roman" pitchFamily="18" charset="0"/>
              </a:rPr>
              <a:t>пения, слушания, </a:t>
            </a:r>
            <a:r>
              <a:rPr lang="ru-RU" sz="8000" dirty="0" err="1">
                <a:latin typeface="Times New Roman" pitchFamily="18" charset="0"/>
                <a:cs typeface="Times New Roman" pitchFamily="18" charset="0"/>
              </a:rPr>
              <a:t>музицирования</a:t>
            </a:r>
            <a:r>
              <a:rPr lang="ru-RU" sz="8000" dirty="0">
                <a:latin typeface="Times New Roman" pitchFamily="18" charset="0"/>
                <a:cs typeface="Times New Roman" pitchFamily="18" charset="0"/>
              </a:rPr>
              <a:t>, </a:t>
            </a:r>
            <a:r>
              <a:rPr lang="ru-RU" sz="8000" dirty="0" smtClean="0">
                <a:latin typeface="Times New Roman" pitchFamily="18" charset="0"/>
                <a:cs typeface="Times New Roman" pitchFamily="18" charset="0"/>
              </a:rPr>
              <a:t>движений под </a:t>
            </a:r>
            <a:r>
              <a:rPr lang="ru-RU" sz="8000" dirty="0">
                <a:latin typeface="Times New Roman" pitchFamily="18" charset="0"/>
                <a:cs typeface="Times New Roman" pitchFamily="18" charset="0"/>
              </a:rPr>
              <a:t>музыку и т.д</a:t>
            </a:r>
            <a:r>
              <a:rPr lang="ru-RU" sz="8000" dirty="0" smtClean="0">
                <a:latin typeface="Times New Roman" pitchFamily="18" charset="0"/>
                <a:cs typeface="Times New Roman" pitchFamily="18" charset="0"/>
              </a:rPr>
              <a:t>.</a:t>
            </a:r>
            <a:r>
              <a:rPr lang="ru-RU" sz="8000" dirty="0">
                <a:latin typeface="Times New Roman" pitchFamily="18" charset="0"/>
                <a:cs typeface="Times New Roman" pitchFamily="18" charset="0"/>
              </a:rPr>
              <a:t>	</a:t>
            </a:r>
            <a:r>
              <a:rPr lang="ru-RU" sz="8000" dirty="0">
                <a:latin typeface="Times New Roman" pitchFamily="18" charset="0"/>
                <a:cs typeface="Times New Roman" pitchFamily="18" charset="0"/>
              </a:rPr>
              <a:t/>
            </a:r>
            <a:br>
              <a:rPr lang="ru-RU" sz="8000" dirty="0">
                <a:latin typeface="Times New Roman" pitchFamily="18" charset="0"/>
                <a:cs typeface="Times New Roman" pitchFamily="18" charset="0"/>
              </a:rPr>
            </a:br>
            <a:r>
              <a:rPr lang="ru-RU" sz="8000" dirty="0" smtClean="0">
                <a:latin typeface="Times New Roman" pitchFamily="18" charset="0"/>
                <a:cs typeface="Times New Roman" pitchFamily="18" charset="0"/>
              </a:rPr>
              <a:t>	Побуждение </a:t>
            </a:r>
            <a:r>
              <a:rPr lang="ru-RU" sz="8000" dirty="0">
                <a:latin typeface="Times New Roman" pitchFamily="18" charset="0"/>
                <a:cs typeface="Times New Roman" pitchFamily="18" charset="0"/>
              </a:rPr>
              <a:t>к самостоятельным действиям (играм) за рамками музыкальных занятий.</a:t>
            </a:r>
            <a:r>
              <a:rPr lang="ru-RU" dirty="0"/>
              <a:t/>
            </a:r>
            <a:br>
              <a:rPr lang="ru-RU" dirty="0"/>
            </a:br>
            <a:endParaRPr lang="ru-RU" dirty="0"/>
          </a:p>
          <a:p>
            <a:pPr algn="just"/>
            <a:r>
              <a:rPr lang="ru-RU" dirty="0"/>
              <a:t/>
            </a:r>
            <a:br>
              <a:rPr lang="ru-RU" dirty="0"/>
            </a:br>
            <a:endParaRPr lang="ru-RU" dirty="0"/>
          </a:p>
        </p:txBody>
      </p:sp>
      <p:sp>
        <p:nvSpPr>
          <p:cNvPr id="3" name="Заголовок 2"/>
          <p:cNvSpPr>
            <a:spLocks noGrp="1"/>
          </p:cNvSpPr>
          <p:nvPr>
            <p:ph type="title"/>
          </p:nvPr>
        </p:nvSpPr>
        <p:spPr/>
        <p:txBody>
          <a:bodyPr/>
          <a:lstStyle/>
          <a:p>
            <a:r>
              <a:rPr lang="ru-RU" dirty="0" smtClean="0"/>
              <a:t>Игровые технологии</a:t>
            </a:r>
            <a:endParaRPr lang="ru-RU" dirty="0"/>
          </a:p>
        </p:txBody>
      </p:sp>
    </p:spTree>
    <p:extLst>
      <p:ext uri="{BB962C8B-B14F-4D97-AF65-F5344CB8AC3E}">
        <p14:creationId xmlns:p14="http://schemas.microsoft.com/office/powerpoint/2010/main" val="2366440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27585" y="2204864"/>
            <a:ext cx="7452816" cy="3921299"/>
          </a:xfrm>
        </p:spPr>
        <p:txBody>
          <a:bodyPr>
            <a:normAutofit fontScale="77500" lnSpcReduction="20000"/>
          </a:bodyPr>
          <a:lstStyle/>
          <a:p>
            <a:pPr marL="0" indent="0" algn="just">
              <a:buNone/>
            </a:pPr>
            <a:r>
              <a:rPr lang="ru-RU" dirty="0" smtClean="0">
                <a:latin typeface="Times New Roman" pitchFamily="18" charset="0"/>
                <a:cs typeface="Times New Roman" pitchFamily="18" charset="0"/>
              </a:rPr>
              <a:t>	Использование </a:t>
            </a:r>
            <a:r>
              <a:rPr lang="ru-RU" dirty="0">
                <a:latin typeface="Times New Roman" pitchFamily="18" charset="0"/>
                <a:cs typeface="Times New Roman" pitchFamily="18" charset="0"/>
              </a:rPr>
              <a:t>данной технологии направлено на развитие:</a:t>
            </a:r>
          </a:p>
          <a:p>
            <a:pPr algn="just"/>
            <a:r>
              <a:rPr lang="ru-RU" dirty="0">
                <a:latin typeface="Times New Roman" pitchFamily="18" charset="0"/>
                <a:cs typeface="Times New Roman" pitchFamily="18" charset="0"/>
              </a:rPr>
              <a:t>координационной свободы движения,</a:t>
            </a:r>
          </a:p>
          <a:p>
            <a:pPr algn="just"/>
            <a:r>
              <a:rPr lang="ru-RU" dirty="0">
                <a:latin typeface="Times New Roman" pitchFamily="18" charset="0"/>
                <a:cs typeface="Times New Roman" pitchFamily="18" charset="0"/>
              </a:rPr>
              <a:t>слухового восприятия музыки,</a:t>
            </a:r>
          </a:p>
          <a:p>
            <a:pPr algn="just"/>
            <a:r>
              <a:rPr lang="ru-RU" dirty="0">
                <a:latin typeface="Times New Roman" pitchFamily="18" charset="0"/>
                <a:cs typeface="Times New Roman" pitchFamily="18" charset="0"/>
              </a:rPr>
              <a:t>чувства ритма,</a:t>
            </a:r>
          </a:p>
          <a:p>
            <a:pPr algn="just"/>
            <a:r>
              <a:rPr lang="ru-RU" dirty="0">
                <a:latin typeface="Times New Roman" pitchFamily="18" charset="0"/>
                <a:cs typeface="Times New Roman" pitchFamily="18" charset="0"/>
              </a:rPr>
              <a:t>внимания,</a:t>
            </a:r>
          </a:p>
          <a:p>
            <a:pPr algn="just"/>
            <a:r>
              <a:rPr lang="ru-RU" dirty="0">
                <a:latin typeface="Times New Roman" pitchFamily="18" charset="0"/>
                <a:cs typeface="Times New Roman" pitchFamily="18" charset="0"/>
              </a:rPr>
              <a:t>ансамблевой слаженности,</a:t>
            </a:r>
          </a:p>
          <a:p>
            <a:pPr algn="just"/>
            <a:r>
              <a:rPr lang="ru-RU" dirty="0">
                <a:latin typeface="Times New Roman" pitchFamily="18" charset="0"/>
                <a:cs typeface="Times New Roman" pitchFamily="18" charset="0"/>
              </a:rPr>
              <a:t>способности к двигательной импровизации</a:t>
            </a:r>
            <a:r>
              <a:rPr lang="ru-RU"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a:p>
            <a:pPr marL="0" indent="0" algn="just">
              <a:buNone/>
            </a:pPr>
            <a:r>
              <a:rPr lang="ru-RU" dirty="0" smtClean="0">
                <a:latin typeface="Times New Roman" pitchFamily="18" charset="0"/>
                <a:cs typeface="Times New Roman" pitchFamily="18" charset="0"/>
              </a:rPr>
              <a:t>  	Технология </a:t>
            </a:r>
            <a:r>
              <a:rPr lang="ru-RU" dirty="0">
                <a:latin typeface="Times New Roman" pitchFamily="18" charset="0"/>
                <a:cs typeface="Times New Roman" pitchFamily="18" charset="0"/>
              </a:rPr>
              <a:t>«Хор рук» является одной их форм </a:t>
            </a:r>
            <a:r>
              <a:rPr lang="ru-RU" dirty="0" err="1">
                <a:latin typeface="Times New Roman" pitchFamily="18" charset="0"/>
                <a:cs typeface="Times New Roman" pitchFamily="18" charset="0"/>
              </a:rPr>
              <a:t>арттерапии</a:t>
            </a:r>
            <a:r>
              <a:rPr lang="ru-RU" dirty="0">
                <a:latin typeface="Times New Roman" pitchFamily="18" charset="0"/>
                <a:cs typeface="Times New Roman" pitchFamily="18" charset="0"/>
              </a:rPr>
              <a:t>, </a:t>
            </a:r>
            <a:r>
              <a:rPr lang="ru-RU" dirty="0">
                <a:latin typeface="Times New Roman" pitchFamily="18" charset="0"/>
                <a:cs typeface="Times New Roman" pitchFamily="18" charset="0"/>
              </a:rPr>
              <a:t/>
            </a:r>
            <a:br>
              <a:rPr lang="ru-RU" dirty="0">
                <a:latin typeface="Times New Roman" pitchFamily="18" charset="0"/>
                <a:cs typeface="Times New Roman" pitchFamily="18" charset="0"/>
              </a:rPr>
            </a:br>
            <a:r>
              <a:rPr lang="ru-RU" dirty="0" err="1">
                <a:latin typeface="Times New Roman" pitchFamily="18" charset="0"/>
                <a:cs typeface="Times New Roman" pitchFamily="18" charset="0"/>
              </a:rPr>
              <a:t>артпедагогики</a:t>
            </a:r>
            <a:r>
              <a:rPr lang="ru-RU" dirty="0">
                <a:latin typeface="Times New Roman" pitchFamily="18" charset="0"/>
                <a:cs typeface="Times New Roman" pitchFamily="18" charset="0"/>
              </a:rPr>
              <a:t>, музыкотерапии, как активная релаксация. Ее применение в работе направлено на развитие двигательной фантазии детей, способствует развитию чувства ритма, развивает чувство ансамбля, слаженности общего действия</a:t>
            </a:r>
            <a:endParaRPr lang="ru-RU" dirty="0">
              <a:latin typeface="Times New Roman" pitchFamily="18" charset="0"/>
              <a:cs typeface="Times New Roman" pitchFamily="18" charset="0"/>
            </a:endParaRPr>
          </a:p>
        </p:txBody>
      </p:sp>
      <p:sp>
        <p:nvSpPr>
          <p:cNvPr id="3" name="Заголовок 2"/>
          <p:cNvSpPr>
            <a:spLocks noGrp="1"/>
          </p:cNvSpPr>
          <p:nvPr>
            <p:ph type="title"/>
          </p:nvPr>
        </p:nvSpPr>
        <p:spPr/>
        <p:txBody>
          <a:bodyPr/>
          <a:lstStyle/>
          <a:p>
            <a:r>
              <a:rPr lang="ru-RU" dirty="0" smtClean="0"/>
              <a:t>«Хор рук»</a:t>
            </a:r>
            <a:endParaRPr lang="ru-RU" dirty="0"/>
          </a:p>
        </p:txBody>
      </p:sp>
    </p:spTree>
    <p:extLst>
      <p:ext uri="{BB962C8B-B14F-4D97-AF65-F5344CB8AC3E}">
        <p14:creationId xmlns:p14="http://schemas.microsoft.com/office/powerpoint/2010/main" val="2993841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539553" y="1412776"/>
            <a:ext cx="7740848" cy="4713387"/>
          </a:xfrm>
        </p:spPr>
        <p:txBody>
          <a:bodyPr>
            <a:normAutofit fontScale="62500" lnSpcReduction="20000"/>
          </a:bodyPr>
          <a:lstStyle/>
          <a:p>
            <a:pPr marL="0" indent="0" algn="just">
              <a:buNone/>
            </a:pPr>
            <a:r>
              <a:rPr lang="ru-RU" sz="3200" b="1" dirty="0" smtClean="0">
                <a:latin typeface="Times New Roman" pitchFamily="18" charset="0"/>
                <a:cs typeface="Times New Roman" pitchFamily="18" charset="0"/>
              </a:rPr>
              <a:t>	Цель </a:t>
            </a:r>
            <a:r>
              <a:rPr lang="ru-RU" sz="3200" b="1" dirty="0">
                <a:latin typeface="Times New Roman" pitchFamily="18" charset="0"/>
                <a:cs typeface="Times New Roman" pitchFamily="18" charset="0"/>
              </a:rPr>
              <a:t> применения  технологии</a:t>
            </a:r>
            <a:r>
              <a:rPr lang="ru-RU" sz="3200" dirty="0">
                <a:latin typeface="Times New Roman" pitchFamily="18" charset="0"/>
                <a:cs typeface="Times New Roman" pitchFamily="18" charset="0"/>
              </a:rPr>
              <a:t> – сформировать духовно - нравственный потенциал ребенка через творчество и приобщение к ценностям культуры, дать детям представления о различных видах искусства (музыка, изобразительное искусство, театр, литература), выразительных особенностях их художественных средств, возможностях своим оригинальным языком передать мысли и настроения в разных видах художественной деятельности детей.</a:t>
            </a:r>
          </a:p>
          <a:p>
            <a:pPr marL="0" indent="0" algn="just">
              <a:buNone/>
            </a:pPr>
            <a:r>
              <a:rPr lang="ru-RU" sz="3200" baseline="30000" dirty="0">
                <a:latin typeface="Times New Roman" pitchFamily="18" charset="0"/>
                <a:cs typeface="Times New Roman" pitchFamily="18" charset="0"/>
              </a:rPr>
              <a:t> </a:t>
            </a:r>
            <a:r>
              <a:rPr lang="ru-RU" sz="3200" baseline="30000" dirty="0" smtClean="0">
                <a:latin typeface="Times New Roman" pitchFamily="18" charset="0"/>
                <a:cs typeface="Times New Roman" pitchFamily="18" charset="0"/>
              </a:rPr>
              <a:t>	</a:t>
            </a:r>
            <a:r>
              <a:rPr lang="ru-RU" sz="3200" dirty="0" smtClean="0">
                <a:latin typeface="Times New Roman" pitchFamily="18" charset="0"/>
                <a:cs typeface="Times New Roman" pitchFamily="18" charset="0"/>
              </a:rPr>
              <a:t>Отличительной </a:t>
            </a:r>
            <a:r>
              <a:rPr lang="ru-RU" sz="3200" dirty="0">
                <a:latin typeface="Times New Roman" pitchFamily="18" charset="0"/>
                <a:cs typeface="Times New Roman" pitchFamily="18" charset="0"/>
              </a:rPr>
              <a:t>особенностью этого вида занятий, предполагающих синтез различных видов искусства, является необычная форма его организации. Она отвечает запросам современных детей. Важно продуманно объединять разные виды художественной деятельности, чередовать их, находить черты близости и различия в произведениях, средствах выразительности каждого вида искусства, по-своему передающему музыкальный образ. Через сравнение, сопоставление художественных образов дети глубже прочувствуют индивидуальность произведения, приблизятся к пониманию специфики каждого вида искусства. </a:t>
            </a:r>
            <a:endParaRPr lang="ru-RU" dirty="0"/>
          </a:p>
        </p:txBody>
      </p:sp>
      <p:sp>
        <p:nvSpPr>
          <p:cNvPr id="3" name="Заголовок 2"/>
          <p:cNvSpPr>
            <a:spLocks noGrp="1"/>
          </p:cNvSpPr>
          <p:nvPr>
            <p:ph type="title"/>
          </p:nvPr>
        </p:nvSpPr>
        <p:spPr/>
        <p:txBody>
          <a:bodyPr/>
          <a:lstStyle/>
          <a:p>
            <a:r>
              <a:rPr lang="ru-RU" dirty="0" smtClean="0"/>
              <a:t>«Синтез искусств»</a:t>
            </a:r>
            <a:endParaRPr lang="ru-RU" dirty="0"/>
          </a:p>
        </p:txBody>
      </p:sp>
    </p:spTree>
    <p:extLst>
      <p:ext uri="{BB962C8B-B14F-4D97-AF65-F5344CB8AC3E}">
        <p14:creationId xmlns:p14="http://schemas.microsoft.com/office/powerpoint/2010/main" val="39998385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pPr marL="0" indent="0">
              <a:buNone/>
            </a:pPr>
            <a:r>
              <a:rPr lang="ru-RU" sz="2000" dirty="0" smtClean="0">
                <a:latin typeface="Times New Roman" pitchFamily="18" charset="0"/>
                <a:cs typeface="Times New Roman" pitchFamily="18" charset="0"/>
              </a:rPr>
              <a:t>	Чем разнообразнее и интенсивнее поисковая деятельность, тем больше новой информации получает ребенок, тем быстрее и полноценнее он развивается.</a:t>
            </a:r>
          </a:p>
          <a:p>
            <a:pPr marL="0" indent="0">
              <a:buNone/>
            </a:pPr>
            <a:r>
              <a:rPr lang="ru-RU" sz="2000" dirty="0" smtClean="0">
                <a:latin typeface="Times New Roman" pitchFamily="18" charset="0"/>
                <a:cs typeface="Times New Roman" pitchFamily="18" charset="0"/>
              </a:rPr>
              <a:t>	Среди музыкальных экспериментов важное место занимают эксперименты со звуком. В процессе таких экспериментов дети учатся различать музыкальные и шумовые звуки, находить звуковые ассоциации, группировать звуки на основе общих признаков, производить подбор к звукам словесных определений.</a:t>
            </a:r>
          </a:p>
          <a:p>
            <a:pPr marL="0" indent="0">
              <a:buNone/>
            </a:pPr>
            <a:endParaRPr lang="ru-RU" sz="2000" dirty="0" smtClean="0">
              <a:latin typeface="Times New Roman" pitchFamily="18" charset="0"/>
              <a:cs typeface="Times New Roman" pitchFamily="18" charset="0"/>
            </a:endParaRPr>
          </a:p>
          <a:p>
            <a:pPr marL="0" indent="0">
              <a:buNone/>
            </a:pPr>
            <a:endParaRPr lang="ru-RU" dirty="0"/>
          </a:p>
        </p:txBody>
      </p:sp>
      <p:sp>
        <p:nvSpPr>
          <p:cNvPr id="3" name="Заголовок 2"/>
          <p:cNvSpPr>
            <a:spLocks noGrp="1"/>
          </p:cNvSpPr>
          <p:nvPr>
            <p:ph type="title"/>
          </p:nvPr>
        </p:nvSpPr>
        <p:spPr/>
        <p:txBody>
          <a:bodyPr/>
          <a:lstStyle/>
          <a:p>
            <a:r>
              <a:rPr lang="ru-RU" dirty="0" smtClean="0"/>
              <a:t>Экспериментирование</a:t>
            </a:r>
            <a:endParaRPr lang="ru-RU" dirty="0"/>
          </a:p>
        </p:txBody>
      </p:sp>
    </p:spTree>
    <p:extLst>
      <p:ext uri="{BB962C8B-B14F-4D97-AF65-F5344CB8AC3E}">
        <p14:creationId xmlns:p14="http://schemas.microsoft.com/office/powerpoint/2010/main" val="20336985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Спасибо за внимание!</a:t>
            </a:r>
            <a:endParaRPr lang="ru-RU" dirty="0"/>
          </a:p>
        </p:txBody>
      </p:sp>
    </p:spTree>
    <p:extLst>
      <p:ext uri="{BB962C8B-B14F-4D97-AF65-F5344CB8AC3E}">
        <p14:creationId xmlns:p14="http://schemas.microsoft.com/office/powerpoint/2010/main" val="267777766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135</TotalTime>
  <Words>61</Words>
  <Application>Microsoft Office PowerPoint</Application>
  <PresentationFormat>Экран (4:3)</PresentationFormat>
  <Paragraphs>37</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Волна</vt:lpstr>
      <vt:lpstr>Муниципальное дошкольное образовательное бюджетное учреждение «Центр развития ребенка – детский сад №28 «Фламинго»  Арсеньевского городского округа Технологии и методики, используемые на музыкальных занятиях</vt:lpstr>
      <vt:lpstr>Личностно – ориентированные технологии  </vt:lpstr>
      <vt:lpstr>ИКТ - технологии</vt:lpstr>
      <vt:lpstr>Здоровьесберегающие технологии</vt:lpstr>
      <vt:lpstr>Игровые технологии</vt:lpstr>
      <vt:lpstr>«Хор рук»</vt:lpstr>
      <vt:lpstr>«Синтез искусств»</vt:lpstr>
      <vt:lpstr>Экспериментирование</vt:lpstr>
      <vt:lpstr>Спасибо за внимание!</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Фламинго</dc:creator>
  <cp:lastModifiedBy>Фламинго</cp:lastModifiedBy>
  <cp:revision>8</cp:revision>
  <dcterms:created xsi:type="dcterms:W3CDTF">2016-11-14T05:14:41Z</dcterms:created>
  <dcterms:modified xsi:type="dcterms:W3CDTF">2016-11-14T07:30:01Z</dcterms:modified>
</cp:coreProperties>
</file>